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81" r:id="rId5"/>
    <p:sldId id="260" r:id="rId6"/>
    <p:sldId id="261" r:id="rId7"/>
    <p:sldId id="262" r:id="rId8"/>
    <p:sldId id="263" r:id="rId9"/>
    <p:sldId id="264" r:id="rId10"/>
    <p:sldId id="267" r:id="rId11"/>
    <p:sldId id="266" r:id="rId12"/>
    <p:sldId id="271" r:id="rId13"/>
    <p:sldId id="270" r:id="rId1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4800" b="1" kern="1200">
        <a:solidFill>
          <a:srgbClr val="0000FF"/>
        </a:solidFill>
        <a:latin typeface="Courier New" pitchFamily="49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800" b="1" kern="1200">
        <a:solidFill>
          <a:srgbClr val="0000FF"/>
        </a:solidFill>
        <a:latin typeface="Courier New" pitchFamily="49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800" b="1" kern="1200">
        <a:solidFill>
          <a:srgbClr val="0000FF"/>
        </a:solidFill>
        <a:latin typeface="Courier New" pitchFamily="49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800" b="1" kern="1200">
        <a:solidFill>
          <a:srgbClr val="0000FF"/>
        </a:solidFill>
        <a:latin typeface="Courier New" pitchFamily="49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800" b="1" kern="1200">
        <a:solidFill>
          <a:srgbClr val="0000FF"/>
        </a:solidFill>
        <a:latin typeface="Courier New" pitchFamily="49" charset="0"/>
        <a:ea typeface="+mn-ea"/>
        <a:cs typeface="+mn-cs"/>
      </a:defRPr>
    </a:lvl5pPr>
    <a:lvl6pPr marL="2286000" algn="l" defTabSz="914400" rtl="0" eaLnBrk="1" latinLnBrk="0" hangingPunct="1">
      <a:defRPr sz="4800" b="1" kern="1200">
        <a:solidFill>
          <a:srgbClr val="0000FF"/>
        </a:solidFill>
        <a:latin typeface="Courier New" pitchFamily="49" charset="0"/>
        <a:ea typeface="+mn-ea"/>
        <a:cs typeface="+mn-cs"/>
      </a:defRPr>
    </a:lvl6pPr>
    <a:lvl7pPr marL="2743200" algn="l" defTabSz="914400" rtl="0" eaLnBrk="1" latinLnBrk="0" hangingPunct="1">
      <a:defRPr sz="4800" b="1" kern="1200">
        <a:solidFill>
          <a:srgbClr val="0000FF"/>
        </a:solidFill>
        <a:latin typeface="Courier New" pitchFamily="49" charset="0"/>
        <a:ea typeface="+mn-ea"/>
        <a:cs typeface="+mn-cs"/>
      </a:defRPr>
    </a:lvl7pPr>
    <a:lvl8pPr marL="3200400" algn="l" defTabSz="914400" rtl="0" eaLnBrk="1" latinLnBrk="0" hangingPunct="1">
      <a:defRPr sz="4800" b="1" kern="1200">
        <a:solidFill>
          <a:srgbClr val="0000FF"/>
        </a:solidFill>
        <a:latin typeface="Courier New" pitchFamily="49" charset="0"/>
        <a:ea typeface="+mn-ea"/>
        <a:cs typeface="+mn-cs"/>
      </a:defRPr>
    </a:lvl8pPr>
    <a:lvl9pPr marL="3657600" algn="l" defTabSz="914400" rtl="0" eaLnBrk="1" latinLnBrk="0" hangingPunct="1">
      <a:defRPr sz="4800" b="1" kern="1200">
        <a:solidFill>
          <a:srgbClr val="0000FF"/>
        </a:solidFill>
        <a:latin typeface="Courier New" pitchFamily="49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0h1sffY8UVvjCKrRTa12w" hashData="fscQo2rmCno8FZ//JW28kVZewc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FF00"/>
    <a:srgbClr val="9F9F9F"/>
    <a:srgbClr val="0000FF"/>
    <a:srgbClr val="FF3300"/>
    <a:srgbClr val="6ADBF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1" autoAdjust="0"/>
    <p:restoredTop sz="94627" autoAdjust="0"/>
  </p:normalViewPr>
  <p:slideViewPr>
    <p:cSldViewPr>
      <p:cViewPr varScale="1">
        <p:scale>
          <a:sx n="54" d="100"/>
          <a:sy n="54" d="100"/>
        </p:scale>
        <p:origin x="-15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F7921-7CF9-4A46-9862-2B743FC158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F4B5C-8F55-40F1-98F4-2F71FD44D3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F3783-D809-4371-9206-2E41A57DCA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A1270-B58C-4D7D-88E8-95C4E23F9F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1357A-0783-49D7-9462-916BE56863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D4ED0-E1C6-4D4E-8FBC-030039AF63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F210A-7E99-4615-96F2-74FD606534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D63E5-74BF-407A-9545-C3530498DA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2F6139-CA72-4CD6-BA0B-348CBE169B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94C31-654B-4A99-BD98-36BB82ABF01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04BC2-2831-46CD-A60E-A99EE3F02D9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E6CBBA0-23AE-447A-A010-4909990485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9F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79388" y="1766890"/>
            <a:ext cx="911018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4000" dirty="0"/>
              <a:t>A </a:t>
            </a:r>
            <a:r>
              <a:rPr lang="pt-BR" sz="4000" i="1" dirty="0"/>
              <a:t>psicografia</a:t>
            </a:r>
            <a:r>
              <a:rPr lang="pt-BR" sz="4000" dirty="0"/>
              <a:t> </a:t>
            </a:r>
          </a:p>
          <a:p>
            <a:pPr algn="ctr"/>
            <a:r>
              <a:rPr lang="pt-BR" sz="4000" dirty="0"/>
              <a:t>é um dos recursos utilizados </a:t>
            </a:r>
          </a:p>
          <a:p>
            <a:pPr algn="ctr"/>
            <a:r>
              <a:rPr lang="pt-BR" sz="4000" dirty="0"/>
              <a:t>para que os espíritos</a:t>
            </a:r>
          </a:p>
          <a:p>
            <a:pPr algn="ctr"/>
            <a:r>
              <a:rPr lang="pt-BR" sz="4000" dirty="0"/>
              <a:t>se comuniquem </a:t>
            </a:r>
          </a:p>
          <a:p>
            <a:pPr algn="ctr"/>
            <a:r>
              <a:rPr lang="pt-BR" sz="4000" dirty="0"/>
              <a:t>com os vivos da Terra.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79388" y="188914"/>
            <a:ext cx="8964612" cy="6480175"/>
          </a:xfrm>
          <a:prstGeom prst="rect">
            <a:avLst/>
          </a:prstGeom>
          <a:noFill/>
          <a:ln w="127000" cmpd="dbl">
            <a:solidFill>
              <a:srgbClr val="FF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nl-BE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635375" y="5773739"/>
            <a:ext cx="15648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>
                <a:solidFill>
                  <a:srgbClr val="FFFF00"/>
                </a:solidFill>
                <a:latin typeface="Agency FB" pitchFamily="34" charset="0"/>
              </a:rPr>
              <a:t>Automático</a:t>
            </a:r>
          </a:p>
        </p:txBody>
      </p:sp>
    </p:spTree>
  </p:cSld>
  <p:clrMapOvr>
    <a:masterClrMapping/>
  </p:clrMapOvr>
  <p:transition advTm="5000">
    <p:sndAc>
      <p:stSnd>
        <p:snd r:embed="rId2" name="Kevin Kern - Imagination's K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800"/>
                            </p:stCondLst>
                            <p:childTnLst>
                              <p:par>
                                <p:cTn id="20" presetID="2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485" grpId="0" autoUpdateAnimBg="0"/>
      <p:bldP spid="2054" grpId="0"/>
      <p:bldP spid="205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9F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66702" y="601663"/>
            <a:ext cx="878157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3600" dirty="0"/>
              <a:t>Mariano José Pereira da Fonseca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263776" y="1120775"/>
            <a:ext cx="48750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 dirty="0"/>
              <a:t>(Marquês de Maricá)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1258888" y="2205040"/>
            <a:ext cx="695575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4000" dirty="0"/>
              <a:t>A história </a:t>
            </a:r>
          </a:p>
          <a:p>
            <a:pPr algn="ctr"/>
            <a:r>
              <a:rPr lang="pt-BR" sz="4000" dirty="0"/>
              <a:t>o consagrou como</a:t>
            </a:r>
          </a:p>
          <a:p>
            <a:pPr algn="ctr"/>
            <a:r>
              <a:rPr lang="pt-BR" sz="4000" dirty="0"/>
              <a:t>o primeiro e único </a:t>
            </a:r>
          </a:p>
          <a:p>
            <a:pPr algn="ctr"/>
            <a:r>
              <a:rPr lang="pt-BR" sz="4000" dirty="0"/>
              <a:t>Visconde com grandeza</a:t>
            </a:r>
          </a:p>
          <a:p>
            <a:pPr algn="ctr"/>
            <a:r>
              <a:rPr lang="pt-BR" sz="4000" dirty="0"/>
              <a:t>e Marquês.</a:t>
            </a:r>
          </a:p>
          <a:p>
            <a:pPr algn="ctr"/>
            <a:r>
              <a:rPr lang="pt-BR" sz="4000" dirty="0"/>
              <a:t>Foi escritor, filósofo</a:t>
            </a:r>
          </a:p>
          <a:p>
            <a:pPr algn="ctr"/>
            <a:r>
              <a:rPr lang="pt-BR" sz="4000" dirty="0"/>
              <a:t>e político brasileiro.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3419476" y="1557339"/>
            <a:ext cx="25875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>
                <a:solidFill>
                  <a:schemeClr val="bg1"/>
                </a:solidFill>
                <a:latin typeface="Calibri" pitchFamily="34" charset="0"/>
              </a:rPr>
              <a:t>(</a:t>
            </a:r>
            <a:r>
              <a:rPr lang="pt-BR" sz="2000" smtClean="0">
                <a:solidFill>
                  <a:schemeClr val="bg1"/>
                </a:solidFill>
                <a:latin typeface="Calibri" pitchFamily="34" charset="0"/>
              </a:rPr>
              <a:t>18-5-1773/16-9-1848</a:t>
            </a:r>
            <a:r>
              <a:rPr lang="pt-BR" sz="2000" dirty="0">
                <a:solidFill>
                  <a:schemeClr val="bg1"/>
                </a:solidFill>
                <a:latin typeface="Calibri" pitchFamily="34" charset="0"/>
              </a:rPr>
              <a:t>)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79388" y="188914"/>
            <a:ext cx="8964612" cy="6480175"/>
          </a:xfrm>
          <a:prstGeom prst="rect">
            <a:avLst/>
          </a:prstGeom>
          <a:noFill/>
          <a:ln w="127000" cmpd="dbl">
            <a:solidFill>
              <a:srgbClr val="FF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nl-BE" sz="1800" b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8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1300"/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8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480"/>
                            </p:stCondLst>
                            <p:childTnLst>
                              <p:par>
                                <p:cTn id="25" presetID="2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81" grpId="0"/>
      <p:bldP spid="3082" grpId="0"/>
      <p:bldP spid="2048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9F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57163" y="774701"/>
            <a:ext cx="911018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4000" dirty="0"/>
              <a:t>Foi Ministro da Fazenda e</a:t>
            </a:r>
          </a:p>
          <a:p>
            <a:pPr algn="ctr"/>
            <a:r>
              <a:rPr lang="pt-BR" sz="4000" dirty="0"/>
              <a:t>Senador do Império do Brasil,</a:t>
            </a:r>
          </a:p>
          <a:p>
            <a:pPr algn="ctr"/>
            <a:r>
              <a:rPr lang="pt-BR" sz="4000" dirty="0"/>
              <a:t>de 1826 a 1848.</a:t>
            </a:r>
          </a:p>
          <a:p>
            <a:pPr algn="ctr"/>
            <a:r>
              <a:rPr lang="pt-BR" sz="4000" dirty="0"/>
              <a:t>Por seus conhecimentos</a:t>
            </a:r>
          </a:p>
          <a:p>
            <a:pPr algn="ctr"/>
            <a:r>
              <a:rPr lang="pt-BR" sz="4000" dirty="0"/>
              <a:t>e modo de fazer política,</a:t>
            </a:r>
          </a:p>
          <a:p>
            <a:pPr algn="ctr"/>
            <a:r>
              <a:rPr lang="pt-BR" sz="4000" dirty="0"/>
              <a:t>tornou-se Conselheiro </a:t>
            </a:r>
          </a:p>
          <a:p>
            <a:pPr algn="ctr"/>
            <a:r>
              <a:rPr lang="pt-BR" sz="4000" dirty="0"/>
              <a:t>Efetivo do Estado em 1823.</a:t>
            </a:r>
          </a:p>
          <a:p>
            <a:pPr algn="ctr"/>
            <a:endParaRPr lang="pt-BR" sz="4000" dirty="0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79388" y="188914"/>
            <a:ext cx="8964612" cy="6480175"/>
          </a:xfrm>
          <a:prstGeom prst="rect">
            <a:avLst/>
          </a:prstGeom>
          <a:noFill/>
          <a:ln w="127000" cmpd="dbl">
            <a:solidFill>
              <a:srgbClr val="FF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nl-BE" sz="1800" b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2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048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9F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38139" y="703265"/>
            <a:ext cx="8494633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4000" dirty="0"/>
              <a:t>Como escritor,</a:t>
            </a:r>
          </a:p>
          <a:p>
            <a:pPr algn="ctr"/>
            <a:r>
              <a:rPr lang="pt-BR" sz="4000" dirty="0"/>
              <a:t>é autor de diversas obras,</a:t>
            </a:r>
          </a:p>
          <a:p>
            <a:pPr algn="ctr"/>
            <a:r>
              <a:rPr lang="pt-BR" sz="4000" dirty="0"/>
              <a:t>sendo a mais conhecida,</a:t>
            </a:r>
          </a:p>
          <a:p>
            <a:pPr algn="ctr"/>
            <a:r>
              <a:rPr lang="pt-BR" sz="4400" i="1" dirty="0">
                <a:latin typeface="Calibri" pitchFamily="34" charset="0"/>
              </a:rPr>
              <a:t>Máximas, Pensamentos e</a:t>
            </a:r>
          </a:p>
          <a:p>
            <a:pPr algn="ctr"/>
            <a:r>
              <a:rPr lang="pt-BR" sz="4400" i="1" dirty="0">
                <a:latin typeface="Calibri" pitchFamily="34" charset="0"/>
              </a:rPr>
              <a:t>Reflexões,</a:t>
            </a:r>
            <a:r>
              <a:rPr lang="pt-BR" sz="5400" i="1" dirty="0">
                <a:latin typeface="Calibri" pitchFamily="34" charset="0"/>
              </a:rPr>
              <a:t> </a:t>
            </a:r>
          </a:p>
          <a:p>
            <a:pPr algn="ctr"/>
            <a:r>
              <a:rPr lang="pt-BR" sz="4000" dirty="0"/>
              <a:t>composta de quatro volumes,</a:t>
            </a:r>
          </a:p>
          <a:p>
            <a:pPr algn="ctr"/>
            <a:r>
              <a:rPr lang="pt-BR" sz="4000" dirty="0"/>
              <a:t>com um total de 3.169</a:t>
            </a:r>
          </a:p>
          <a:p>
            <a:pPr algn="ctr"/>
            <a:r>
              <a:rPr lang="pt-BR" sz="4000" dirty="0"/>
              <a:t>artigos, publicada em 1837.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79388" y="188914"/>
            <a:ext cx="8964612" cy="6480175"/>
          </a:xfrm>
          <a:prstGeom prst="rect">
            <a:avLst/>
          </a:prstGeom>
          <a:noFill/>
          <a:ln w="127000" cmpd="dbl">
            <a:solidFill>
              <a:srgbClr val="FF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nl-BE" sz="1800" b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920"/>
                            </p:stCondLst>
                            <p:childTnLst>
                              <p:par>
                                <p:cTn id="12" presetID="2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048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9F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2" name="Text Box 28"/>
          <p:cNvSpPr txBox="1">
            <a:spLocks noChangeArrowheads="1"/>
          </p:cNvSpPr>
          <p:nvPr/>
        </p:nvSpPr>
        <p:spPr bwMode="auto">
          <a:xfrm>
            <a:off x="620656" y="1125539"/>
            <a:ext cx="7808996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4000" dirty="0"/>
              <a:t>Em 1951, Chico Xavier</a:t>
            </a:r>
          </a:p>
          <a:p>
            <a:pPr algn="ctr"/>
            <a:r>
              <a:rPr lang="pt-BR" sz="4000" dirty="0"/>
              <a:t>recebeu textos de </a:t>
            </a:r>
          </a:p>
          <a:p>
            <a:pPr algn="ctr"/>
            <a:r>
              <a:rPr lang="pt-BR" sz="4400" dirty="0">
                <a:latin typeface="Calibri" pitchFamily="34" charset="0"/>
              </a:rPr>
              <a:t>Mariano José Pereira da Fonseca</a:t>
            </a:r>
          </a:p>
          <a:p>
            <a:pPr algn="ctr"/>
            <a:r>
              <a:rPr lang="pt-BR" sz="3600" dirty="0"/>
              <a:t>e que constam do </a:t>
            </a:r>
            <a:r>
              <a:rPr lang="pt-BR" sz="3600" dirty="0" smtClean="0"/>
              <a:t>livro</a:t>
            </a:r>
          </a:p>
          <a:p>
            <a:pPr algn="ctr"/>
            <a:r>
              <a:rPr lang="pt-BR" sz="4400" b="0" i="1" dirty="0" smtClean="0">
                <a:latin typeface="Cambria" pitchFamily="18" charset="0"/>
              </a:rPr>
              <a:t>Falando </a:t>
            </a:r>
            <a:r>
              <a:rPr lang="pt-BR" sz="4400" b="0" i="1" dirty="0">
                <a:latin typeface="Cambria" pitchFamily="18" charset="0"/>
              </a:rPr>
              <a:t>à </a:t>
            </a:r>
            <a:r>
              <a:rPr lang="pt-BR" sz="4400" b="0" i="1" dirty="0" smtClean="0">
                <a:latin typeface="Cambria" pitchFamily="18" charset="0"/>
              </a:rPr>
              <a:t>Terra</a:t>
            </a:r>
            <a:endParaRPr lang="pt-BR" sz="3600" dirty="0"/>
          </a:p>
        </p:txBody>
      </p:sp>
      <p:sp>
        <p:nvSpPr>
          <p:cNvPr id="6173" name="Text Box 29"/>
          <p:cNvSpPr txBox="1">
            <a:spLocks noChangeArrowheads="1"/>
          </p:cNvSpPr>
          <p:nvPr/>
        </p:nvSpPr>
        <p:spPr bwMode="auto">
          <a:xfrm>
            <a:off x="1790284" y="5053014"/>
            <a:ext cx="563923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3300"/>
                </a:solidFill>
                <a:latin typeface="Footlight MT Light" pitchFamily="18" charset="0"/>
              </a:rPr>
              <a:t>Vamos a alguns deles: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32143" y="224084"/>
            <a:ext cx="8696477" cy="6480175"/>
          </a:xfrm>
          <a:prstGeom prst="rect">
            <a:avLst/>
          </a:prstGeom>
          <a:noFill/>
          <a:ln w="127000" cmpd="dbl">
            <a:solidFill>
              <a:srgbClr val="FF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nl-BE" sz="1800" b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2" grpId="0"/>
      <p:bldP spid="6173" grpId="0"/>
      <p:bldP spid="2048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07-5-2012 (15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34940"/>
            <a:ext cx="8713788" cy="65357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2268538" y="171451"/>
            <a:ext cx="660309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</a:rPr>
              <a:t>“Para o homem iluminado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</a:rPr>
              <a:t>a estrada não tem sombras”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28596" y="4500570"/>
            <a:ext cx="70968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</a:rPr>
              <a:t>“Não procures, à noite,</a:t>
            </a:r>
          </a:p>
          <a:p>
            <a:r>
              <a:rPr lang="pt-BR" sz="3200" dirty="0" smtClean="0">
                <a:solidFill>
                  <a:schemeClr val="bg1"/>
                </a:solidFill>
              </a:rPr>
              <a:t>a celeste claridade que</a:t>
            </a:r>
          </a:p>
          <a:p>
            <a:r>
              <a:rPr lang="pt-BR" sz="3200" dirty="0" smtClean="0">
                <a:solidFill>
                  <a:schemeClr val="bg1"/>
                </a:solidFill>
              </a:rPr>
              <a:t>somente o dia pode oferecer”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TESTE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90" y="0"/>
            <a:ext cx="5400675" cy="4641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79388" y="188914"/>
            <a:ext cx="8964612" cy="6669087"/>
          </a:xfrm>
          <a:prstGeom prst="rect">
            <a:avLst/>
          </a:prstGeom>
          <a:noFill/>
          <a:ln w="127000" cmpd="dbl">
            <a:solidFill>
              <a:srgbClr val="FFFF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nl-BE" sz="1800" b="0">
              <a:latin typeface="Arial" charset="0"/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995738" y="476251"/>
            <a:ext cx="482441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chemeClr val="bg1"/>
                </a:solidFill>
              </a:rPr>
              <a:t>“Aprende a começar 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e a recomeçar.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Não há folhagem antes da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semente, nem frutos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antes das flores”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50825" y="4221165"/>
            <a:ext cx="871378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rgbClr val="FF3300"/>
                </a:solidFill>
              </a:rPr>
              <a:t>“Se pretendes auxiliar os mortos que atravessaram as fronteiras </a:t>
            </a:r>
          </a:p>
          <a:p>
            <a:pPr algn="ctr"/>
            <a:r>
              <a:rPr lang="pt-BR" sz="3200" dirty="0">
                <a:solidFill>
                  <a:srgbClr val="FF3300"/>
                </a:solidFill>
              </a:rPr>
              <a:t>de pó e cinza, </a:t>
            </a:r>
          </a:p>
          <a:p>
            <a:pPr algn="ctr"/>
            <a:r>
              <a:rPr lang="pt-BR" sz="3200" dirty="0">
                <a:solidFill>
                  <a:srgbClr val="FF3300"/>
                </a:solidFill>
              </a:rPr>
              <a:t>começa a tua obra ajudando</a:t>
            </a:r>
          </a:p>
          <a:p>
            <a:pPr algn="ctr"/>
            <a:r>
              <a:rPr lang="pt-BR" sz="3200" dirty="0">
                <a:solidFill>
                  <a:srgbClr val="FF3300"/>
                </a:solidFill>
              </a:rPr>
              <a:t>os mortos-vivos que te rodeiam”</a:t>
            </a:r>
          </a:p>
        </p:txBody>
      </p:sp>
    </p:spTree>
  </p:cSld>
  <p:clrMapOvr>
    <a:masterClrMapping/>
  </p:clrMapOvr>
  <p:transition spd="med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4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671890" y="255589"/>
            <a:ext cx="5125121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</a:rPr>
              <a:t>“</a:t>
            </a:r>
            <a:r>
              <a:rPr lang="pt-BR" sz="2800" dirty="0">
                <a:solidFill>
                  <a:schemeClr val="bg1"/>
                </a:solidFill>
                <a:latin typeface="Algerian" pitchFamily="82" charset="0"/>
              </a:rPr>
              <a:t>O</a:t>
            </a:r>
            <a:r>
              <a:rPr lang="pt-BR" sz="2800" dirty="0">
                <a:solidFill>
                  <a:schemeClr val="bg1"/>
                </a:solidFill>
              </a:rPr>
              <a:t> aluno mais valioso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para a sabedoria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não é aquele que se faz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mais admirado pela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inteligência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ou pela memória,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e, sim, o que reproduz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 a lição recebida”</a:t>
            </a:r>
          </a:p>
        </p:txBody>
      </p:sp>
      <p:pic>
        <p:nvPicPr>
          <p:cNvPr id="9224" name="Picture 8" descr="NOSSAS FOTOS 007-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4"/>
            <a:ext cx="3321050" cy="3671887"/>
          </a:xfrm>
          <a:prstGeom prst="rect">
            <a:avLst/>
          </a:prstGeom>
          <a:noFill/>
          <a:ln w="38100" cmpd="dbl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0" y="42926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Algerian" pitchFamily="82" charset="0"/>
              </a:rPr>
              <a:t>D</a:t>
            </a:r>
            <a:r>
              <a:rPr lang="pt-BR" sz="2800" dirty="0">
                <a:solidFill>
                  <a:srgbClr val="FFFF00"/>
                </a:solidFill>
                <a:latin typeface="Palatino Linotype" pitchFamily="18" charset="0"/>
              </a:rPr>
              <a:t>isse o rio da sabedoria ao homem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Palatino Linotype" pitchFamily="18" charset="0"/>
              </a:rPr>
              <a:t>que lhe buscava as águas: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Palatino Linotype" pitchFamily="18" charset="0"/>
                <a:cs typeface="Courier New" pitchFamily="49" charset="0"/>
              </a:rPr>
              <a:t>─ “</a:t>
            </a:r>
            <a:r>
              <a:rPr lang="pt-BR" sz="3200" dirty="0">
                <a:solidFill>
                  <a:srgbClr val="FFFF00"/>
                </a:solidFill>
                <a:latin typeface="Algerian" pitchFamily="82" charset="0"/>
                <a:cs typeface="Courier New" pitchFamily="49" charset="0"/>
              </a:rPr>
              <a:t>Q</a:t>
            </a:r>
            <a:r>
              <a:rPr lang="pt-BR" sz="2800" dirty="0">
                <a:solidFill>
                  <a:srgbClr val="FFFF00"/>
                </a:solidFill>
                <a:latin typeface="Palatino Linotype" pitchFamily="18" charset="0"/>
                <a:cs typeface="Courier New" pitchFamily="49" charset="0"/>
              </a:rPr>
              <a:t>ue podes tu apanhar de minha corrente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Palatino Linotype" pitchFamily="18" charset="0"/>
                <a:cs typeface="Courier New" pitchFamily="49" charset="0"/>
              </a:rPr>
              <a:t>profunda, se trazes somente uma taça estreita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latin typeface="Palatino Linotype" pitchFamily="18" charset="0"/>
                <a:cs typeface="Courier New" pitchFamily="49" charset="0"/>
              </a:rPr>
              <a:t> nos dedos trêmulos?”</a:t>
            </a: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92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000_02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7" y="260352"/>
            <a:ext cx="5497513" cy="4125913"/>
          </a:xfrm>
          <a:prstGeom prst="rect">
            <a:avLst/>
          </a:prstGeom>
          <a:noFill/>
          <a:ln w="76200" cmpd="tri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79389" y="212726"/>
            <a:ext cx="323518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“Toda 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</a:rPr>
              <a:t>vez 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</a:rPr>
              <a:t>que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</a:rPr>
              <a:t>guardares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</a:rPr>
              <a:t>silêncio,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</a:rPr>
              <a:t>o silêncio 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</a:rPr>
              <a:t>te 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</a:rPr>
              <a:t>guardará”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971550" y="4929188"/>
            <a:ext cx="76327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rgbClr val="FFFF00"/>
                </a:solidFill>
              </a:rPr>
              <a:t>“Para quem dorme,</a:t>
            </a:r>
          </a:p>
          <a:p>
            <a:pPr algn="ctr"/>
            <a:r>
              <a:rPr lang="pt-BR" sz="3600" dirty="0">
                <a:solidFill>
                  <a:srgbClr val="FFFF00"/>
                </a:solidFill>
              </a:rPr>
              <a:t>luz e trevas</a:t>
            </a:r>
          </a:p>
          <a:p>
            <a:pPr algn="ctr"/>
            <a:r>
              <a:rPr lang="pt-BR" sz="3600" dirty="0">
                <a:solidFill>
                  <a:srgbClr val="FFFF00"/>
                </a:solidFill>
              </a:rPr>
              <a:t>não diferem”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79388" y="0"/>
            <a:ext cx="8964612" cy="6858000"/>
          </a:xfrm>
          <a:prstGeom prst="rect">
            <a:avLst/>
          </a:prstGeom>
          <a:noFill/>
          <a:ln w="127000" cmpd="dbl">
            <a:solidFill>
              <a:srgbClr val="FF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nl-BE" sz="1800" b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48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84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7" grpId="0"/>
      <p:bldP spid="2048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04-3-12 (3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7"/>
            <a:ext cx="9144000" cy="6858001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-76200" y="5013325"/>
            <a:ext cx="963597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</a:rPr>
              <a:t>“Há tanta leviandade em pedir definições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absolutas de Deus, através da mente humana,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como há loucura em exigir que o oceano </a:t>
            </a:r>
          </a:p>
          <a:p>
            <a:pPr algn="ctr"/>
            <a:r>
              <a:rPr lang="pt-BR" sz="2800" dirty="0">
                <a:solidFill>
                  <a:schemeClr val="bg1"/>
                </a:solidFill>
              </a:rPr>
              <a:t>se acomode nas dimensões de uma taça”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79440" y="200026"/>
            <a:ext cx="797429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800" dirty="0">
                <a:latin typeface="Cambria" pitchFamily="18" charset="0"/>
              </a:rPr>
              <a:t>“A consciência, como tudo no mundo, apresenta</a:t>
            </a:r>
          </a:p>
          <a:p>
            <a:pPr algn="ctr"/>
            <a:r>
              <a:rPr lang="pt-BR" sz="2800" dirty="0">
                <a:latin typeface="Cambria" pitchFamily="18" charset="0"/>
              </a:rPr>
              <a:t>inúmeros graus, e a culpa varia com eles”</a:t>
            </a: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97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BodyPart-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713788" cy="658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95290" y="485776"/>
            <a:ext cx="538160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chemeClr val="bg1"/>
                </a:solidFill>
                <a:latin typeface="Arial" charset="0"/>
              </a:rPr>
              <a:t>“Não nades contra a correnteza </a:t>
            </a:r>
          </a:p>
          <a:p>
            <a:r>
              <a:rPr lang="pt-BR" sz="2400">
                <a:solidFill>
                  <a:schemeClr val="bg1"/>
                </a:solidFill>
                <a:latin typeface="Arial" charset="0"/>
              </a:rPr>
              <a:t>do grande rio da vida;</a:t>
            </a:r>
          </a:p>
          <a:p>
            <a:r>
              <a:rPr lang="pt-BR" sz="2400">
                <a:solidFill>
                  <a:schemeClr val="bg1"/>
                </a:solidFill>
                <a:latin typeface="Arial" charset="0"/>
              </a:rPr>
              <a:t>o êxito, na maioria dos casos,</a:t>
            </a:r>
          </a:p>
          <a:p>
            <a:r>
              <a:rPr lang="pt-BR" sz="2400">
                <a:solidFill>
                  <a:schemeClr val="bg1"/>
                </a:solidFill>
                <a:latin typeface="Arial" charset="0"/>
              </a:rPr>
              <a:t>é fruto do consenso das correntes”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79388" y="188914"/>
            <a:ext cx="8964612" cy="6669087"/>
          </a:xfrm>
          <a:prstGeom prst="rect">
            <a:avLst/>
          </a:prstGeom>
          <a:noFill/>
          <a:ln w="127000" cmpd="dbl">
            <a:solidFill>
              <a:srgbClr val="FF0000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nl-BE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468315" y="2060576"/>
            <a:ext cx="516199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rgbClr val="FFFF00"/>
                </a:solidFill>
              </a:rPr>
              <a:t>“</a:t>
            </a:r>
            <a:r>
              <a:rPr lang="pt-BR" sz="2400">
                <a:solidFill>
                  <a:srgbClr val="FFFF00"/>
                </a:solidFill>
                <a:latin typeface="Algerian" pitchFamily="82" charset="0"/>
              </a:rPr>
              <a:t>A</a:t>
            </a:r>
            <a:r>
              <a:rPr lang="pt-BR" sz="2400">
                <a:solidFill>
                  <a:srgbClr val="FFFF00"/>
                </a:solidFill>
              </a:rPr>
              <a:t>inda que a primavera</a:t>
            </a:r>
          </a:p>
          <a:p>
            <a:r>
              <a:rPr lang="pt-BR" sz="2400">
                <a:solidFill>
                  <a:srgbClr val="FFFF00"/>
                </a:solidFill>
              </a:rPr>
              <a:t>te pareça longa, </a:t>
            </a:r>
          </a:p>
          <a:p>
            <a:r>
              <a:rPr lang="pt-BR" sz="2400">
                <a:solidFill>
                  <a:srgbClr val="FFFF00"/>
                </a:solidFill>
              </a:rPr>
              <a:t>não te esqueças do inverno,</a:t>
            </a:r>
          </a:p>
          <a:p>
            <a:r>
              <a:rPr lang="pt-BR" sz="2400">
                <a:solidFill>
                  <a:srgbClr val="FFFF00"/>
                </a:solidFill>
              </a:rPr>
              <a:t>que um dia virá”</a:t>
            </a: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7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20485" grpId="0" animBg="1"/>
      <p:bldP spid="122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NOSSAS FOTOS 0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134938"/>
            <a:ext cx="8964613" cy="672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250825" y="4868864"/>
            <a:ext cx="86423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</a:rPr>
              <a:t>“</a:t>
            </a:r>
            <a:r>
              <a:rPr lang="pt-BR" sz="3200" dirty="0">
                <a:solidFill>
                  <a:schemeClr val="bg1"/>
                </a:solidFill>
                <a:latin typeface="Algerian" pitchFamily="82" charset="0"/>
              </a:rPr>
              <a:t>N</a:t>
            </a:r>
            <a:r>
              <a:rPr lang="pt-BR" sz="2800" dirty="0">
                <a:solidFill>
                  <a:schemeClr val="bg1"/>
                </a:solidFill>
              </a:rPr>
              <a:t>ão maltrates o corpo sob a alegação de que buscas honrar a vida. </a:t>
            </a:r>
            <a:r>
              <a:rPr lang="pt-BR" sz="3200" dirty="0">
                <a:solidFill>
                  <a:schemeClr val="bg1"/>
                </a:solidFill>
                <a:latin typeface="Algerian" pitchFamily="82" charset="0"/>
              </a:rPr>
              <a:t>S</a:t>
            </a:r>
            <a:r>
              <a:rPr lang="pt-BR" sz="2800" dirty="0">
                <a:solidFill>
                  <a:schemeClr val="bg1"/>
                </a:solidFill>
              </a:rPr>
              <a:t>eria louco o artista que esfacelasse o violino a pretexto de servir à música”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2895601" y="127001"/>
            <a:ext cx="6199133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</a:rPr>
              <a:t>“</a:t>
            </a:r>
            <a:r>
              <a:rPr lang="pt-BR" sz="3200" dirty="0">
                <a:solidFill>
                  <a:srgbClr val="FFFF00"/>
                </a:solidFill>
                <a:latin typeface="Algerian" pitchFamily="82" charset="0"/>
              </a:rPr>
              <a:t>Q</a:t>
            </a:r>
            <a:r>
              <a:rPr lang="pt-BR" sz="2800" dirty="0">
                <a:solidFill>
                  <a:srgbClr val="FFFF00"/>
                </a:solidFill>
              </a:rPr>
              <a:t>uando o homem reconhece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</a:rPr>
              <a:t>o infinito da ignorância,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</a:rPr>
              <a:t>começa a soletrar o alfabeto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</a:rPr>
              <a:t>da sabedoria”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44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neon6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1666875" y="2216150"/>
            <a:ext cx="3810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6" descr="neon6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1270793" y="4231483"/>
            <a:ext cx="36449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10"/>
          <p:cNvSpPr txBox="1">
            <a:spLocks noChangeArrowheads="1"/>
          </p:cNvSpPr>
          <p:nvPr/>
        </p:nvSpPr>
        <p:spPr bwMode="auto">
          <a:xfrm>
            <a:off x="808038" y="977901"/>
            <a:ext cx="17123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>
                <a:solidFill>
                  <a:srgbClr val="FFFF00"/>
                </a:solidFill>
                <a:latin typeface="Algerian" pitchFamily="82" charset="0"/>
              </a:rPr>
              <a:t>M</a:t>
            </a:r>
            <a:r>
              <a:rPr lang="pt-BR" sz="3200">
                <a:solidFill>
                  <a:srgbClr val="FFFF00"/>
                </a:solidFill>
                <a:latin typeface="Courier" pitchFamily="49" charset="0"/>
              </a:rPr>
              <a:t>úsica:</a:t>
            </a:r>
          </a:p>
        </p:txBody>
      </p:sp>
      <p:sp>
        <p:nvSpPr>
          <p:cNvPr id="14341" name="Text Box 11"/>
          <p:cNvSpPr txBox="1">
            <a:spLocks noChangeArrowheads="1"/>
          </p:cNvSpPr>
          <p:nvPr/>
        </p:nvSpPr>
        <p:spPr bwMode="auto">
          <a:xfrm>
            <a:off x="1908175" y="1773238"/>
            <a:ext cx="5976938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400" dirty="0" err="1"/>
              <a:t>Imagination’s</a:t>
            </a:r>
            <a:r>
              <a:rPr lang="pt-BR" sz="4400" dirty="0"/>
              <a:t> </a:t>
            </a:r>
            <a:r>
              <a:rPr lang="pt-BR" sz="4400" dirty="0" err="1"/>
              <a:t>Key</a:t>
            </a:r>
            <a:endParaRPr lang="pt-BR" sz="4400" dirty="0"/>
          </a:p>
          <a:p>
            <a:r>
              <a:rPr lang="pt-BR" sz="4000" dirty="0">
                <a:solidFill>
                  <a:srgbClr val="FFFF00"/>
                </a:solidFill>
                <a:latin typeface="Goudy Old Style" pitchFamily="18" charset="0"/>
              </a:rPr>
              <a:t>com</a:t>
            </a:r>
            <a:r>
              <a:rPr lang="pt-BR" sz="4000" dirty="0">
                <a:solidFill>
                  <a:srgbClr val="FF3300"/>
                </a:solidFill>
                <a:latin typeface="Goudy Old Style" pitchFamily="18" charset="0"/>
              </a:rPr>
              <a:t> </a:t>
            </a:r>
            <a:r>
              <a:rPr lang="pt-BR" sz="3200" dirty="0">
                <a:solidFill>
                  <a:srgbClr val="FF3300"/>
                </a:solidFill>
                <a:latin typeface="Goudy Old Style" pitchFamily="18" charset="0"/>
              </a:rPr>
              <a:t> </a:t>
            </a:r>
            <a:r>
              <a:rPr lang="pt-BR" sz="7200" dirty="0">
                <a:solidFill>
                  <a:srgbClr val="FF3300"/>
                </a:solidFill>
                <a:latin typeface="Kunstler Script" pitchFamily="66" charset="0"/>
              </a:rPr>
              <a:t>Kevin </a:t>
            </a:r>
            <a:r>
              <a:rPr lang="pt-BR" sz="7200" dirty="0" err="1">
                <a:solidFill>
                  <a:srgbClr val="FF3300"/>
                </a:solidFill>
                <a:latin typeface="Kunstler Script" pitchFamily="66" charset="0"/>
              </a:rPr>
              <a:t>Kern</a:t>
            </a:r>
            <a:endParaRPr lang="pt-BR" sz="7200" dirty="0">
              <a:solidFill>
                <a:srgbClr val="FF3300"/>
              </a:solidFill>
              <a:latin typeface="Kunstler Script" pitchFamily="66" charset="0"/>
            </a:endParaRPr>
          </a:p>
        </p:txBody>
      </p:sp>
      <p:pic>
        <p:nvPicPr>
          <p:cNvPr id="14342" name="Picture 13" descr="polizio - finalização-2-2"/>
          <p:cNvPicPr>
            <a:picLocks noChangeAspect="1" noChangeArrowheads="1" noCrop="1"/>
          </p:cNvPicPr>
          <p:nvPr/>
        </p:nvPicPr>
        <p:blipFill>
          <a:blip r:embed="rId3">
            <a:lum bright="36000" contrast="100000"/>
          </a:blip>
          <a:srcRect/>
          <a:stretch>
            <a:fillRect/>
          </a:stretch>
        </p:blipFill>
        <p:spPr bwMode="auto">
          <a:xfrm>
            <a:off x="6156325" y="6237289"/>
            <a:ext cx="2643188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. marques">
  <a:themeElements>
    <a:clrScheme name="ppt11 [Recuperado]-com fundo_MAIS_SUAV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pt11 [Recuperado]-com fundo_MAIS_SUAV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4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4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Courier New" pitchFamily="49" charset="0"/>
          </a:defRPr>
        </a:defPPr>
      </a:lstStyle>
    </a:lnDef>
  </a:objectDefaults>
  <a:extraClrSchemeLst>
    <a:extraClrScheme>
      <a:clrScheme name="ppt11 [Recuperado]-com fundo_MAIS_SUAV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11 [Recuperado]-com fundo_MAIS_SUAV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11 [Recuperado]-com fundo_MAIS_SUAV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11 [Recuperado]-com fundo_MAIS_SUAV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11 [Recuperado]-com fundo_MAIS_SUAV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11 [Recuperado]-com fundo_MAIS_SUAV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11 [Recuperado]-com fundo_MAIS_SUAV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11 [Recuperado]-com fundo_MAIS_SUAV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11 [Recuperado]-com fundo_MAIS_SUAV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11 [Recuperado]-com fundo_MAIS_SUAV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11 [Recuperado]-com fundo_MAIS_SUAV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11 [Recuperado]-com fundo_MAIS_SUAV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1. marques</Template>
  <TotalTime>0</TotalTime>
  <Words>472</Words>
  <Application>Microsoft Office PowerPoint</Application>
  <PresentationFormat>Apresentação na tela (4:3)</PresentationFormat>
  <Paragraphs>97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1. marques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2018-11-21T21:16:38Z</dcterms:created>
  <dcterms:modified xsi:type="dcterms:W3CDTF">2018-11-21T21:17:23Z</dcterms:modified>
</cp:coreProperties>
</file>